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0" r:id="rId3"/>
    <p:sldId id="489" r:id="rId4"/>
    <p:sldId id="368" r:id="rId5"/>
    <p:sldId id="576" r:id="rId6"/>
    <p:sldId id="577" r:id="rId7"/>
    <p:sldId id="578" r:id="rId8"/>
    <p:sldId id="579" r:id="rId9"/>
    <p:sldId id="580" r:id="rId10"/>
    <p:sldId id="581" r:id="rId11"/>
    <p:sldId id="582" r:id="rId12"/>
    <p:sldId id="587" r:id="rId13"/>
    <p:sldId id="583" r:id="rId14"/>
    <p:sldId id="588" r:id="rId15"/>
    <p:sldId id="584" r:id="rId16"/>
    <p:sldId id="585" r:id="rId17"/>
    <p:sldId id="586" r:id="rId18"/>
    <p:sldId id="575" r:id="rId19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>
          <p15:clr>
            <a:srgbClr val="A4A3A4"/>
          </p15:clr>
        </p15:guide>
        <p15:guide id="2" pos="2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26428" initials="LP" lastIdx="17" clrIdx="0"/>
  <p:cmAuthor id="1" name="Peter Karp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AD8FF"/>
    <a:srgbClr val="FF86F9"/>
    <a:srgbClr val="91A09D"/>
    <a:srgbClr val="76908C"/>
    <a:srgbClr val="000000"/>
    <a:srgbClr val="4E4E4E"/>
    <a:srgbClr val="0A4191"/>
    <a:srgbClr val="184A91"/>
    <a:srgbClr val="1B509D"/>
    <a:srgbClr val="32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87" autoAdjust="0"/>
    <p:restoredTop sz="50000" autoAdjust="0"/>
  </p:normalViewPr>
  <p:slideViewPr>
    <p:cSldViewPr snapToGrid="0" showGuides="1">
      <p:cViewPr varScale="1">
        <p:scale>
          <a:sx n="138" d="100"/>
          <a:sy n="138" d="100"/>
        </p:scale>
        <p:origin x="528" y="102"/>
      </p:cViewPr>
      <p:guideLst>
        <p:guide orient="horz" pos="1207"/>
        <p:guide pos="277"/>
      </p:guideLst>
    </p:cSldViewPr>
  </p:slideViewPr>
  <p:outlineViewPr>
    <p:cViewPr>
      <p:scale>
        <a:sx n="33" d="100"/>
        <a:sy n="33" d="100"/>
      </p:scale>
      <p:origin x="0" y="16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52"/>
    </p:cViewPr>
  </p:sorterViewPr>
  <p:notesViewPr>
    <p:cSldViewPr snapToGrid="0" snapToObjects="1">
      <p:cViewPr varScale="1">
        <p:scale>
          <a:sx n="82" d="100"/>
          <a:sy n="82" d="100"/>
        </p:scale>
        <p:origin x="-2936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1D716-24D4-5E4E-A8C1-F953489EDBB1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5B831-52CE-EF42-8EE7-75F6221E4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91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</a:defRPr>
            </a:lvl1pPr>
          </a:lstStyle>
          <a:p>
            <a:fld id="{EDD8B026-26FF-7545-AB19-912D0D0B60BD}" type="datetimeFigureOut">
              <a:rPr lang="en-US"/>
              <a:pPr/>
              <a:t>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</a:defRPr>
            </a:lvl1pPr>
          </a:lstStyle>
          <a:p>
            <a:fld id="{0FE6934C-9CFB-7B48-A6D0-7C600C119A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17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8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6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146A2-241F-D146-BA85-2C946FC58B1F}" type="slidenum">
              <a:rPr lang="en-US"/>
              <a:pPr/>
              <a:t>18</a:t>
            </a:fld>
            <a:endParaRPr lang="en-US"/>
          </a:p>
        </p:txBody>
      </p:sp>
      <p:sp>
        <p:nvSpPr>
          <p:cNvPr id="147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9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-7950" y="390782"/>
            <a:ext cx="4397070" cy="1514162"/>
          </a:xfrm>
          <a:prstGeom prst="rect">
            <a:avLst/>
          </a:prstGeom>
        </p:spPr>
      </p:pic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82588" y="2436556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4513263" y="1"/>
            <a:ext cx="1405466" cy="412749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6034088" y="1"/>
            <a:ext cx="3109911" cy="412749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387850" cy="409575"/>
          </a:xfrm>
          <a:prstGeom prst="rect">
            <a:avLst/>
          </a:prstGeom>
          <a:solidFill>
            <a:srgbClr val="7171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ri international_wht.ai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1666" y="-110501"/>
            <a:ext cx="2482102" cy="6700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7917" y="414865"/>
            <a:ext cx="3513666" cy="15456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lum bright="10000" contrast="20000"/>
            <a:alphaModFix/>
          </a:blip>
          <a:srcRect l="534"/>
          <a:stretch>
            <a:fillRect/>
          </a:stretch>
        </p:blipFill>
        <p:spPr>
          <a:xfrm>
            <a:off x="0" y="0"/>
            <a:ext cx="4392246" cy="150126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5608" y="2872709"/>
            <a:ext cx="7772400" cy="717435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rgbClr val="1E56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D4E545-8550-1F4C-87FE-68D69155DA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62230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5E294-9D3F-AF49-9CD2-D723A19B1C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C14899-6511-1B40-B675-C28D8AF131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25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2588" y="1436688"/>
            <a:ext cx="82296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553201"/>
            <a:ext cx="795337" cy="3048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itchFamily="-65" charset="0"/>
              </a:defRPr>
            </a:lvl1pPr>
          </a:lstStyle>
          <a:p>
            <a:fld id="{B6B458F9-9C5A-D94F-A853-7378C04DD7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 txBox="1">
            <a:spLocks noGrp="1"/>
          </p:cNvSpPr>
          <p:nvPr userDrawn="1"/>
        </p:nvSpPr>
        <p:spPr>
          <a:xfrm>
            <a:off x="-337910" y="6547796"/>
            <a:ext cx="2143990" cy="35680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© 2014 SRI International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9pPr>
    </p:titleStyle>
    <p:bodyStyle>
      <a:lvl1pPr marL="230188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460375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20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2pPr>
      <a:lvl3pPr marL="627063" indent="-1666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18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3pPr>
      <a:lvl4pPr marL="798513" indent="-171450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16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4pPr>
      <a:lvl5pPr marL="971550" indent="-17303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»"/>
        <a:defRPr sz="14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166562" y="2626578"/>
            <a:ext cx="8817382" cy="12180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3600" b="1" dirty="0" smtClean="0"/>
              <a:t>Cross-Organism </a:t>
            </a:r>
            <a:r>
              <a:rPr lang="en-US" sz="3600" b="1" dirty="0" err="1" smtClean="0"/>
              <a:t>RouteSearch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42902" y="3718739"/>
            <a:ext cx="8801098" cy="21842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lnSpc>
                <a:spcPts val="2400"/>
              </a:lnSpc>
            </a:pPr>
            <a:r>
              <a:rPr lang="en-US" sz="2800" dirty="0" smtClean="0"/>
              <a:t>Markus Krummenacker</a:t>
            </a:r>
            <a:r>
              <a:rPr lang="en-US" sz="2800" dirty="0"/>
              <a:t>						</a:t>
            </a:r>
            <a:r>
              <a:rPr lang="en-US" sz="2800" dirty="0" err="1" smtClean="0"/>
              <a:t>ecocyc.org</a:t>
            </a:r>
            <a:endParaRPr lang="en-US" sz="2800" dirty="0"/>
          </a:p>
          <a:p>
            <a:pPr>
              <a:lnSpc>
                <a:spcPts val="2400"/>
              </a:lnSpc>
            </a:pPr>
            <a:r>
              <a:rPr lang="en-US" sz="2800" dirty="0"/>
              <a:t>SRI International									</a:t>
            </a:r>
            <a:r>
              <a:rPr lang="en-US" sz="2800" dirty="0" err="1"/>
              <a:t>biocyc.org</a:t>
            </a:r>
            <a:endParaRPr lang="en-US" sz="2800" dirty="0"/>
          </a:p>
          <a:p>
            <a:pPr>
              <a:lnSpc>
                <a:spcPts val="2400"/>
              </a:lnSpc>
            </a:pPr>
            <a:r>
              <a:rPr lang="en-US" sz="2800" dirty="0"/>
              <a:t>														</a:t>
            </a:r>
            <a:r>
              <a:rPr lang="en-US" sz="2800" dirty="0" err="1"/>
              <a:t>metacyc.org</a:t>
            </a:r>
            <a:endParaRPr lang="en-US" sz="2800" dirty="0"/>
          </a:p>
          <a:p>
            <a:pPr>
              <a:lnSpc>
                <a:spcPts val="24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ts val="2400"/>
              </a:lnSpc>
              <a:spcBef>
                <a:spcPct val="0"/>
              </a:spcBef>
            </a:pPr>
            <a:endParaRPr lang="en-US" sz="2800" dirty="0"/>
          </a:p>
          <a:p>
            <a:pPr marL="230188" lvl="0" indent="-230188">
              <a:spcBef>
                <a:spcPct val="20000"/>
              </a:spcBef>
              <a:buClr>
                <a:schemeClr val="accent1"/>
              </a:buClr>
              <a:defRPr/>
            </a:pPr>
            <a:endParaRPr lang="en-US" sz="2800" dirty="0"/>
          </a:p>
          <a:p>
            <a:pPr marL="230188" lvl="0" indent="-230188">
              <a:spcBef>
                <a:spcPct val="20000"/>
              </a:spcBef>
              <a:buClr>
                <a:schemeClr val="accent1"/>
              </a:buClr>
              <a:defRPr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Picture 1" descr="2012BioCyc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70" y="5635182"/>
            <a:ext cx="2145887" cy="1658186"/>
          </a:xfrm>
          <a:prstGeom prst="rect">
            <a:avLst/>
          </a:prstGeom>
        </p:spPr>
      </p:pic>
      <p:pic>
        <p:nvPicPr>
          <p:cNvPr id="3" name="Picture 2" descr="2012EcoCyc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37" y="5321880"/>
            <a:ext cx="2423916" cy="187302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of Compounds as </a:t>
            </a:r>
            <a:r>
              <a:rPr lang="en-US" dirty="0" err="1" smtClean="0"/>
              <a:t>SmartTable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Either the start nor goal can be a compound set, as a </a:t>
            </a:r>
            <a:r>
              <a:rPr lang="en-US" dirty="0" err="1" smtClean="0"/>
              <a:t>SmT</a:t>
            </a:r>
            <a:endParaRPr lang="en-US" dirty="0" smtClean="0"/>
          </a:p>
          <a:p>
            <a:r>
              <a:rPr lang="en-US" dirty="0" smtClean="0"/>
              <a:t>One predefined set of 13 </a:t>
            </a:r>
            <a:r>
              <a:rPr lang="en-US" dirty="0"/>
              <a:t>common intermediate metabolites of central metabolism 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glucose-6-phosphate, fructose-6-phosphate</a:t>
            </a:r>
          </a:p>
          <a:p>
            <a:pPr lvl="1"/>
            <a:r>
              <a:rPr lang="en-US" dirty="0"/>
              <a:t>ribose-5-phosphate, erythrose-4-phosphate, triose phosphate</a:t>
            </a:r>
          </a:p>
          <a:p>
            <a:pPr lvl="1"/>
            <a:r>
              <a:rPr lang="en-US" dirty="0"/>
              <a:t>3-phosphoglycerate, phosphoenolpyruvate</a:t>
            </a:r>
          </a:p>
          <a:p>
            <a:pPr lvl="1"/>
            <a:r>
              <a:rPr lang="en-US" dirty="0"/>
              <a:t>pyruvate, acetyl CoA, alpha-</a:t>
            </a:r>
            <a:r>
              <a:rPr lang="en-US" dirty="0" err="1"/>
              <a:t>oxoglutarate</a:t>
            </a:r>
            <a:r>
              <a:rPr lang="en-US" dirty="0"/>
              <a:t>, </a:t>
            </a:r>
            <a:r>
              <a:rPr lang="en-US" dirty="0" err="1"/>
              <a:t>succinyl</a:t>
            </a:r>
            <a:r>
              <a:rPr lang="en-US" dirty="0"/>
              <a:t> CoA</a:t>
            </a:r>
          </a:p>
          <a:p>
            <a:pPr lvl="1"/>
            <a:r>
              <a:rPr lang="en-US" dirty="0"/>
              <a:t>oxaloacetate, sedoheptulose-7-phosphate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5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L-tryptophan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Indoxyl</a:t>
            </a:r>
            <a:r>
              <a:rPr lang="en-US" dirty="0" smtClean="0">
                <a:sym typeface="Wingdings"/>
              </a:rPr>
              <a:t> sulfate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Implicated with toxicity in patients with kidney disease</a:t>
            </a:r>
          </a:p>
          <a:p>
            <a:r>
              <a:rPr lang="en-US" dirty="0" smtClean="0"/>
              <a:t>Dietary L-tryptophan is degraded to indole by gut microbes</a:t>
            </a:r>
          </a:p>
          <a:p>
            <a:r>
              <a:rPr lang="en-US" dirty="0" smtClean="0"/>
              <a:t>The human liver adds 2 more modifications</a:t>
            </a:r>
          </a:p>
          <a:p>
            <a:r>
              <a:rPr lang="en-US" dirty="0" smtClean="0"/>
              <a:t>Number of routes set to 2.  Results in 10 seconds.</a:t>
            </a:r>
          </a:p>
          <a:p>
            <a:r>
              <a:rPr lang="en-US" dirty="0" smtClean="0"/>
              <a:t>Top route: 3 reactions, 9 atoms retained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" b="69037"/>
          <a:stretch/>
        </p:blipFill>
        <p:spPr>
          <a:xfrm>
            <a:off x="294640" y="4257040"/>
            <a:ext cx="8849360" cy="212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2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Organism Table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the organisms that can catalyze each reaction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7700"/>
            <a:ext cx="9144000" cy="4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1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L-carnitine </a:t>
            </a:r>
            <a:r>
              <a:rPr lang="en-US" dirty="0" smtClean="0">
                <a:sym typeface="Wingdings"/>
              </a:rPr>
              <a:t> TMAO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Implicated with </a:t>
            </a:r>
            <a:r>
              <a:rPr lang="en-US" dirty="0"/>
              <a:t>accelerating atherosclerosis </a:t>
            </a:r>
          </a:p>
          <a:p>
            <a:r>
              <a:rPr lang="en-US" dirty="0"/>
              <a:t>Dietary L-carnitine from red meat is </a:t>
            </a:r>
            <a:r>
              <a:rPr lang="en-US" dirty="0" err="1"/>
              <a:t>degradated</a:t>
            </a:r>
            <a:r>
              <a:rPr lang="en-US" dirty="0"/>
              <a:t> to trimethylamine </a:t>
            </a:r>
            <a:r>
              <a:rPr lang="en-US" dirty="0" smtClean="0"/>
              <a:t>by gut microbes</a:t>
            </a:r>
            <a:endParaRPr lang="en-US" dirty="0"/>
          </a:p>
          <a:p>
            <a:r>
              <a:rPr lang="en-US" dirty="0" smtClean="0"/>
              <a:t>The human liver converts to TMAO</a:t>
            </a:r>
          </a:p>
          <a:p>
            <a:r>
              <a:rPr lang="en-US" dirty="0" smtClean="0"/>
              <a:t>Number of routes set to 2.  Results in 5 seconds.</a:t>
            </a:r>
          </a:p>
          <a:p>
            <a:r>
              <a:rPr lang="en-US" dirty="0" smtClean="0"/>
              <a:t>Top route: 2 reactions, 4 atoms retained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t="-2" r="343" b="76446"/>
          <a:stretch/>
        </p:blipFill>
        <p:spPr>
          <a:xfrm>
            <a:off x="497840" y="4297680"/>
            <a:ext cx="9103360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59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L-carnitine </a:t>
            </a:r>
            <a:r>
              <a:rPr lang="en-US" dirty="0" smtClean="0">
                <a:sym typeface="Wingdings"/>
              </a:rPr>
              <a:t> TMAO    2</a:t>
            </a:r>
            <a:r>
              <a:rPr lang="en-US" baseline="30000" dirty="0" smtClean="0">
                <a:sym typeface="Wingdings"/>
              </a:rPr>
              <a:t>nd</a:t>
            </a:r>
            <a:r>
              <a:rPr lang="en-US" dirty="0" smtClean="0">
                <a:sym typeface="Wingdings"/>
              </a:rPr>
              <a:t> route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2nd route: 6 reactions, 4 atoms retained</a:t>
            </a:r>
          </a:p>
          <a:p>
            <a:r>
              <a:rPr lang="en-US" dirty="0" smtClean="0"/>
              <a:t>Detour through </a:t>
            </a:r>
            <a:r>
              <a:rPr lang="en-US" dirty="0" err="1"/>
              <a:t>γ-butyrobetaine</a:t>
            </a:r>
            <a:r>
              <a:rPr lang="en-US" dirty="0"/>
              <a:t> </a:t>
            </a:r>
            <a:r>
              <a:rPr lang="en-US" dirty="0" smtClean="0"/>
              <a:t>: 4 reactions (125 organisms)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reaction (79 organisms), 6</a:t>
            </a:r>
            <a:r>
              <a:rPr lang="en-US" baseline="30000" dirty="0" smtClean="0"/>
              <a:t>th</a:t>
            </a:r>
            <a:r>
              <a:rPr lang="en-US" dirty="0" smtClean="0"/>
              <a:t> reaction (only H. sapiens)</a:t>
            </a:r>
          </a:p>
          <a:p>
            <a:r>
              <a:rPr lang="en-US" dirty="0" smtClean="0"/>
              <a:t>Paper: </a:t>
            </a:r>
            <a:r>
              <a:rPr lang="en-US" dirty="0" err="1"/>
              <a:t>γ-butyrobetaine</a:t>
            </a:r>
            <a:r>
              <a:rPr lang="en-US" dirty="0"/>
              <a:t> </a:t>
            </a:r>
            <a:r>
              <a:rPr lang="en-US" dirty="0" smtClean="0"/>
              <a:t>route 1000x higher flux, early in gut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4989" r="19812" b="73629"/>
          <a:stretch/>
        </p:blipFill>
        <p:spPr>
          <a:xfrm>
            <a:off x="-487681" y="3296619"/>
            <a:ext cx="9784905" cy="337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46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/>
              <a:t>Autoinducer</a:t>
            </a:r>
            <a:r>
              <a:rPr lang="en-US" dirty="0"/>
              <a:t> </a:t>
            </a:r>
            <a:r>
              <a:rPr lang="en-US" dirty="0" smtClean="0"/>
              <a:t>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Autoinducers</a:t>
            </a:r>
            <a:r>
              <a:rPr lang="en-US" dirty="0"/>
              <a:t> are compounds involved in quorum sensing, </a:t>
            </a:r>
            <a:r>
              <a:rPr lang="en-US" dirty="0" smtClean="0"/>
              <a:t>a </a:t>
            </a:r>
            <a:r>
              <a:rPr lang="en-US" dirty="0"/>
              <a:t>microbial </a:t>
            </a:r>
            <a:r>
              <a:rPr lang="en-US" dirty="0" smtClean="0"/>
              <a:t>communication mechanism</a:t>
            </a:r>
          </a:p>
          <a:p>
            <a:r>
              <a:rPr lang="en-US" dirty="0" smtClean="0"/>
              <a:t>Possibility of different microbes influencing each other, by manipulating </a:t>
            </a:r>
            <a:r>
              <a:rPr lang="en-US" dirty="0" err="1" smtClean="0"/>
              <a:t>autoinducers</a:t>
            </a:r>
            <a:r>
              <a:rPr lang="en-US" dirty="0" smtClean="0"/>
              <a:t> ?</a:t>
            </a:r>
          </a:p>
          <a:p>
            <a:r>
              <a:rPr lang="en-US" dirty="0" smtClean="0"/>
              <a:t>Trying to examine a boundary between </a:t>
            </a:r>
            <a:r>
              <a:rPr lang="en-US" dirty="0" err="1" smtClean="0"/>
              <a:t>autoinducers</a:t>
            </a:r>
            <a:r>
              <a:rPr lang="en-US" dirty="0" smtClean="0"/>
              <a:t> productions and degradation</a:t>
            </a:r>
          </a:p>
          <a:p>
            <a:r>
              <a:rPr lang="en-US" dirty="0" err="1" smtClean="0"/>
              <a:t>Acylhomoserine</a:t>
            </a:r>
            <a:r>
              <a:rPr lang="en-US" dirty="0" smtClean="0"/>
              <a:t> </a:t>
            </a:r>
            <a:r>
              <a:rPr lang="en-US" dirty="0"/>
              <a:t>lactones (AHLs) </a:t>
            </a:r>
            <a:r>
              <a:rPr lang="en-US" dirty="0" smtClean="0"/>
              <a:t>are a class of </a:t>
            </a:r>
            <a:r>
              <a:rPr lang="en-US" dirty="0" err="1" smtClean="0"/>
              <a:t>autoinducers</a:t>
            </a:r>
            <a:r>
              <a:rPr lang="en-US" dirty="0" smtClean="0"/>
              <a:t> that are degraded to </a:t>
            </a:r>
            <a:r>
              <a:rPr lang="en-US" dirty="0"/>
              <a:t>L-</a:t>
            </a:r>
            <a:r>
              <a:rPr lang="en-US" dirty="0" err="1"/>
              <a:t>homoserine</a:t>
            </a:r>
            <a:r>
              <a:rPr lang="en-US" dirty="0"/>
              <a:t> </a:t>
            </a:r>
            <a:r>
              <a:rPr lang="en-US" dirty="0" smtClean="0"/>
              <a:t>lactone. </a:t>
            </a:r>
            <a:r>
              <a:rPr lang="en-US" dirty="0"/>
              <a:t>S-</a:t>
            </a:r>
            <a:r>
              <a:rPr lang="en-US" dirty="0" err="1"/>
              <a:t>adenosyl</a:t>
            </a:r>
            <a:r>
              <a:rPr lang="en-US" dirty="0"/>
              <a:t>-L-methionine </a:t>
            </a:r>
            <a:r>
              <a:rPr lang="en-US" dirty="0" smtClean="0"/>
              <a:t>is the key source for their synthesis.</a:t>
            </a:r>
            <a:endParaRPr lang="en-US" dirty="0"/>
          </a:p>
          <a:p>
            <a:r>
              <a:rPr lang="en-US" dirty="0" smtClean="0"/>
              <a:t>Number of routes set to 4.  Maximum time set to 120 seconds. Results in almost 2 minutes.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66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/>
              <a:t>Autoinducer</a:t>
            </a:r>
            <a:r>
              <a:rPr lang="en-US" dirty="0"/>
              <a:t> </a:t>
            </a:r>
            <a:r>
              <a:rPr lang="en-US" dirty="0" smtClean="0"/>
              <a:t>degradation.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related routes: 2 reactions, 7 atoms retained</a:t>
            </a:r>
          </a:p>
          <a:p>
            <a:r>
              <a:rPr lang="en-US" dirty="0" smtClean="0"/>
              <a:t>The center metabolites (the AHLs) differ</a:t>
            </a:r>
          </a:p>
          <a:p>
            <a:r>
              <a:rPr lang="en-US" dirty="0"/>
              <a:t>One of the latter set of organisms, </a:t>
            </a:r>
            <a:r>
              <a:rPr lang="en-US" dirty="0" err="1"/>
              <a:t>Ralstonia</a:t>
            </a:r>
            <a:r>
              <a:rPr lang="en-US" dirty="0"/>
              <a:t> sp. 5 7 47FAA, does not occur in the organism set for the first reaction </a:t>
            </a:r>
          </a:p>
          <a:p>
            <a:r>
              <a:rPr lang="en-US" dirty="0" smtClean="0"/>
              <a:t>Performs solely degradation.  Asymmetrical interference in the signaling mechanism 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7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/>
              <a:t>Autoinducer</a:t>
            </a:r>
            <a:r>
              <a:rPr lang="en-US" dirty="0"/>
              <a:t> </a:t>
            </a:r>
            <a:r>
              <a:rPr lang="en-US" dirty="0" smtClean="0"/>
              <a:t>degradation. Results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" t="4004" r="13397" b="13185"/>
          <a:stretch/>
        </p:blipFill>
        <p:spPr>
          <a:xfrm>
            <a:off x="815681" y="1209040"/>
            <a:ext cx="7400267" cy="55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89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1475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11480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en-US" sz="2000" dirty="0"/>
              <a:t>SRI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Mario </a:t>
            </a:r>
            <a:r>
              <a:rPr lang="en-US" sz="2000" b="1" dirty="0"/>
              <a:t>Latendresse, </a:t>
            </a:r>
            <a:r>
              <a:rPr lang="en-US" sz="2000" b="1" dirty="0" smtClean="0"/>
              <a:t>Peter Karp</a:t>
            </a:r>
            <a:endParaRPr lang="en-US" sz="2000" b="1" dirty="0"/>
          </a:p>
        </p:txBody>
      </p:sp>
      <p:sp>
        <p:nvSpPr>
          <p:cNvPr id="1475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86338" y="1006475"/>
            <a:ext cx="3771900" cy="48006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000" dirty="0"/>
              <a:t>Funding sources: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NIH National Institute of General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78917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RouteSearch</a:t>
            </a:r>
            <a:r>
              <a:rPr lang="en-US" dirty="0" smtClean="0"/>
              <a:t> (single organism)</a:t>
            </a:r>
          </a:p>
          <a:p>
            <a:endParaRPr lang="en-US" dirty="0"/>
          </a:p>
          <a:p>
            <a:r>
              <a:rPr lang="en-US" dirty="0" smtClean="0"/>
              <a:t>Multi-organism </a:t>
            </a:r>
            <a:r>
              <a:rPr lang="en-US" dirty="0" err="1" smtClean="0"/>
              <a:t>RouteSearch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GUI</a:t>
            </a:r>
          </a:p>
          <a:p>
            <a:endParaRPr lang="en-US" dirty="0"/>
          </a:p>
          <a:p>
            <a:r>
              <a:rPr lang="en-US" dirty="0" smtClean="0"/>
              <a:t>Example route searches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Metabolic Route Search Software: </a:t>
            </a:r>
            <a:r>
              <a:rPr lang="en-US" dirty="0" err="1"/>
              <a:t>RouteSearch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88" y="1199313"/>
            <a:ext cx="8229600" cy="4689475"/>
          </a:xfrm>
        </p:spPr>
        <p:txBody>
          <a:bodyPr/>
          <a:lstStyle/>
          <a:p>
            <a:r>
              <a:rPr lang="en-US" dirty="0"/>
              <a:t>User specifies </a:t>
            </a:r>
            <a:r>
              <a:rPr lang="en-US" dirty="0" smtClean="0"/>
              <a:t>start compound </a:t>
            </a:r>
            <a:r>
              <a:rPr lang="en-US" dirty="0"/>
              <a:t>and </a:t>
            </a:r>
            <a:r>
              <a:rPr lang="en-US" dirty="0" smtClean="0"/>
              <a:t>goal compound</a:t>
            </a:r>
            <a:endParaRPr lang="en-US" dirty="0"/>
          </a:p>
          <a:p>
            <a:endParaRPr lang="en-US" dirty="0"/>
          </a:p>
          <a:p>
            <a:r>
              <a:rPr lang="en-US" dirty="0"/>
              <a:t>Software computes minimal-cost paths from </a:t>
            </a:r>
            <a:r>
              <a:rPr lang="en-US" dirty="0" smtClean="0"/>
              <a:t>start to goal, based </a:t>
            </a:r>
            <a:r>
              <a:rPr lang="en-US" dirty="0"/>
              <a:t>on reactions from</a:t>
            </a:r>
          </a:p>
          <a:p>
            <a:pPr lvl="1"/>
            <a:r>
              <a:rPr lang="en-US" dirty="0"/>
              <a:t>Current PGDB, plus, optionally</a:t>
            </a:r>
          </a:p>
          <a:p>
            <a:pPr lvl="1"/>
            <a:r>
              <a:rPr lang="en-US" dirty="0" err="1"/>
              <a:t>MetaCyc</a:t>
            </a:r>
            <a:r>
              <a:rPr lang="en-US" dirty="0"/>
              <a:t>  (15,000 reactions</a:t>
            </a:r>
            <a:r>
              <a:rPr lang="en-US" dirty="0" smtClean="0"/>
              <a:t>), as a library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Optimality criteria are to minimize:</a:t>
            </a:r>
          </a:p>
          <a:p>
            <a:pPr lvl="1"/>
            <a:r>
              <a:rPr lang="en-US" dirty="0"/>
              <a:t>Number of reactions</a:t>
            </a:r>
          </a:p>
          <a:p>
            <a:pPr lvl="1"/>
            <a:r>
              <a:rPr lang="en-US" dirty="0"/>
              <a:t>Number of lost atoms based on </a:t>
            </a:r>
            <a:r>
              <a:rPr lang="en-US" b="1" dirty="0"/>
              <a:t>atom mappings</a:t>
            </a:r>
          </a:p>
          <a:p>
            <a:pPr lvl="1"/>
            <a:r>
              <a:rPr lang="en-US" dirty="0"/>
              <a:t>Number of reactions foreign to the organism</a:t>
            </a:r>
          </a:p>
          <a:p>
            <a:endParaRPr lang="en-US" dirty="0"/>
          </a:p>
          <a:p>
            <a:r>
              <a:rPr lang="en-US" dirty="0" err="1"/>
              <a:t>BioCyc.org</a:t>
            </a:r>
            <a:r>
              <a:rPr lang="en-US" dirty="0"/>
              <a:t> Menu:  Metabolism-&gt;Metabolic Route Search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8484" y="653745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</a:rPr>
              <a:t>Latendresse et al., Bioinformatics 2014</a:t>
            </a:r>
          </a:p>
        </p:txBody>
      </p:sp>
    </p:spTree>
    <p:extLst>
      <p:ext uri="{BB962C8B-B14F-4D97-AF65-F5344CB8AC3E}">
        <p14:creationId xmlns:p14="http://schemas.microsoft.com/office/powerpoint/2010/main" val="348070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 Mapping: Our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772400" cy="4800600"/>
          </a:xfrm>
        </p:spPr>
        <p:txBody>
          <a:bodyPr/>
          <a:lstStyle/>
          <a:p>
            <a:r>
              <a:rPr lang="en-US" dirty="0"/>
              <a:t>Weighted Minimal Bond-Edit Distance</a:t>
            </a:r>
          </a:p>
          <a:p>
            <a:pPr lvl="1"/>
            <a:r>
              <a:rPr lang="en-US" dirty="0"/>
              <a:t>Edit distance weighted by bond type and atom species</a:t>
            </a:r>
          </a:p>
          <a:p>
            <a:pPr lvl="1"/>
            <a:r>
              <a:rPr lang="en-US" dirty="0"/>
              <a:t>Computed using MILP for 9,390 MetaCyc reactions</a:t>
            </a:r>
          </a:p>
          <a:p>
            <a:pPr lvl="1"/>
            <a:r>
              <a:rPr lang="en-US" dirty="0"/>
              <a:t>Average time per reaction:</a:t>
            </a:r>
          </a:p>
          <a:p>
            <a:pPr lvl="2"/>
            <a:r>
              <a:rPr lang="en-US" dirty="0"/>
              <a:t>73% are solved in less than 1 second</a:t>
            </a:r>
          </a:p>
          <a:p>
            <a:pPr lvl="2"/>
            <a:r>
              <a:rPr lang="en-US" dirty="0"/>
              <a:t>96% are solved in less than 60 seconds</a:t>
            </a:r>
          </a:p>
          <a:p>
            <a:pPr lvl="1"/>
            <a:r>
              <a:rPr lang="en-US" dirty="0"/>
              <a:t>96% of reactions had 1 or 2 solutions (with symmetries removed) – different bonds made/broken</a:t>
            </a:r>
          </a:p>
          <a:p>
            <a:r>
              <a:rPr lang="en-US" dirty="0"/>
              <a:t>Solution times are a function of the solver</a:t>
            </a:r>
          </a:p>
          <a:p>
            <a:pPr lvl="1"/>
            <a:r>
              <a:rPr lang="en-US" dirty="0"/>
              <a:t>SCIP </a:t>
            </a:r>
            <a:r>
              <a:rPr lang="en-US" dirty="0" err="1"/>
              <a:t>vs</a:t>
            </a:r>
            <a:r>
              <a:rPr lang="en-US" dirty="0"/>
              <a:t> CPLEX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6019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</a:rPr>
              <a:t>J </a:t>
            </a:r>
            <a:r>
              <a:rPr lang="en-US" dirty="0" err="1">
                <a:solidFill>
                  <a:srgbClr val="800000"/>
                </a:solidFill>
              </a:rPr>
              <a:t>Chem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Inf</a:t>
            </a:r>
            <a:r>
              <a:rPr lang="en-US" dirty="0">
                <a:solidFill>
                  <a:srgbClr val="800000"/>
                </a:solidFill>
              </a:rPr>
              <a:t> Model. 2012 52:2970-82.</a:t>
            </a:r>
          </a:p>
        </p:txBody>
      </p:sp>
    </p:spTree>
    <p:extLst>
      <p:ext uri="{BB962C8B-B14F-4D97-AF65-F5344CB8AC3E}">
        <p14:creationId xmlns:p14="http://schemas.microsoft.com/office/powerpoint/2010/main" val="169641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MORS </a:t>
            </a:r>
            <a:r>
              <a:rPr lang="mr-IN" dirty="0" smtClean="0"/>
              <a:t>–</a:t>
            </a:r>
            <a:r>
              <a:rPr lang="en-US" dirty="0" smtClean="0"/>
              <a:t> Multi Organism </a:t>
            </a:r>
            <a:r>
              <a:rPr lang="en-US" dirty="0" err="1" smtClean="0"/>
              <a:t>RouteSearch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88" y="1333818"/>
            <a:ext cx="8229600" cy="4689475"/>
          </a:xfrm>
        </p:spPr>
        <p:txBody>
          <a:bodyPr/>
          <a:lstStyle/>
          <a:p>
            <a:r>
              <a:rPr lang="en-US" dirty="0" smtClean="0"/>
              <a:t>Q: How are metabolites processed by a collection of organisms, such as a microbiome ?</a:t>
            </a:r>
          </a:p>
          <a:p>
            <a:r>
              <a:rPr lang="en-US" dirty="0" smtClean="0"/>
              <a:t>Extend </a:t>
            </a:r>
            <a:r>
              <a:rPr lang="en-US" dirty="0" err="1" smtClean="0"/>
              <a:t>RouteSearch</a:t>
            </a:r>
            <a:r>
              <a:rPr lang="en-US" dirty="0" smtClean="0"/>
              <a:t> through an arbitrary subset of </a:t>
            </a:r>
            <a:r>
              <a:rPr lang="en-US" dirty="0"/>
              <a:t>10,980 </a:t>
            </a:r>
            <a:r>
              <a:rPr lang="en-US" dirty="0" smtClean="0"/>
              <a:t>organisms </a:t>
            </a:r>
            <a:r>
              <a:rPr lang="en-US" dirty="0"/>
              <a:t>in </a:t>
            </a:r>
            <a:r>
              <a:rPr lang="en-US" dirty="0" err="1" smtClean="0"/>
              <a:t>BioCyc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Most of </a:t>
            </a:r>
            <a:r>
              <a:rPr lang="en-US" dirty="0" err="1" smtClean="0"/>
              <a:t>BioCyc</a:t>
            </a:r>
            <a:r>
              <a:rPr lang="en-US" dirty="0" smtClean="0"/>
              <a:t> was constructed by </a:t>
            </a:r>
            <a:r>
              <a:rPr lang="en-US" dirty="0" err="1" smtClean="0"/>
              <a:t>PathoLogic</a:t>
            </a:r>
            <a:r>
              <a:rPr lang="en-US" dirty="0" smtClean="0"/>
              <a:t>, using </a:t>
            </a:r>
            <a:r>
              <a:rPr lang="en-US" dirty="0" err="1" smtClean="0"/>
              <a:t>MetaCyc</a:t>
            </a:r>
            <a:r>
              <a:rPr lang="en-US" dirty="0" smtClean="0"/>
              <a:t> as a master template.</a:t>
            </a:r>
          </a:p>
          <a:p>
            <a:r>
              <a:rPr lang="en-US" dirty="0" smtClean="0"/>
              <a:t>Reaction IDs are identical.</a:t>
            </a:r>
          </a:p>
          <a:p>
            <a:r>
              <a:rPr lang="en-US" dirty="0" smtClean="0"/>
              <a:t>Exception: </a:t>
            </a:r>
            <a:r>
              <a:rPr lang="en-US" dirty="0"/>
              <a:t>T</a:t>
            </a:r>
            <a:r>
              <a:rPr lang="en-US" dirty="0" smtClean="0"/>
              <a:t>ransport reactions created by TIP (Transport Inference Parser).  Ignored.</a:t>
            </a:r>
          </a:p>
          <a:p>
            <a:r>
              <a:rPr lang="en-US" dirty="0" smtClean="0"/>
              <a:t>Exception: Some curated, external PGDBs may have additional reactions.  Placed into the new </a:t>
            </a:r>
            <a:r>
              <a:rPr lang="en-US" dirty="0" err="1" smtClean="0"/>
              <a:t>MetaRoute</a:t>
            </a:r>
            <a:r>
              <a:rPr lang="en-US" dirty="0" smtClean="0"/>
              <a:t> PGDB.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1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Reaction Sets over </a:t>
            </a:r>
            <a:r>
              <a:rPr lang="en-US" dirty="0" err="1" smtClean="0"/>
              <a:t>BioCyc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Opening hundreds of PGDBs while searching would be prohibitive.</a:t>
            </a:r>
          </a:p>
          <a:p>
            <a:r>
              <a:rPr lang="en-US" dirty="0" smtClean="0"/>
              <a:t>Solution: Pre-compute a 2D bit array of reaction IDs vs. PGDB IDs</a:t>
            </a:r>
          </a:p>
          <a:p>
            <a:r>
              <a:rPr lang="en-US" dirty="0" smtClean="0"/>
              <a:t>A bit is set if the reaction is present in the PGDB.  Otherwise, unset.</a:t>
            </a:r>
          </a:p>
          <a:p>
            <a:r>
              <a:rPr lang="en-US" dirty="0" smtClean="0"/>
              <a:t>Precomputation takes many hours.</a:t>
            </a:r>
          </a:p>
          <a:p>
            <a:r>
              <a:rPr lang="en-US" dirty="0" smtClean="0"/>
              <a:t>Pathway Tools v. 21.5+ :  </a:t>
            </a:r>
            <a:r>
              <a:rPr lang="en-US" dirty="0"/>
              <a:t>16,528 reactions </a:t>
            </a:r>
            <a:r>
              <a:rPr lang="en-US" dirty="0" smtClean="0"/>
              <a:t>vs. </a:t>
            </a:r>
            <a:r>
              <a:rPr lang="en-US" dirty="0"/>
              <a:t>10,980 organisms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4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Pre-computed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PGDB Metadata (including Human Microbiome Project body sites)</a:t>
            </a:r>
          </a:p>
          <a:p>
            <a:endParaRPr lang="en-US" dirty="0" smtClean="0"/>
          </a:p>
          <a:p>
            <a:r>
              <a:rPr lang="en-US" dirty="0" err="1" smtClean="0"/>
              <a:t>MetaRoute</a:t>
            </a:r>
            <a:r>
              <a:rPr lang="en-US" dirty="0" smtClean="0"/>
              <a:t> PGDB.  A copy of </a:t>
            </a:r>
            <a:r>
              <a:rPr lang="en-US" dirty="0" err="1" smtClean="0"/>
              <a:t>MetaCyc</a:t>
            </a:r>
            <a:r>
              <a:rPr lang="en-US" dirty="0" smtClean="0"/>
              <a:t>, augmented with reactions from PGDBs that are not found in </a:t>
            </a:r>
            <a:r>
              <a:rPr lang="en-US" dirty="0" err="1" smtClean="0"/>
              <a:t>MetaCyc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Computed atom-mappings for the reactions.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98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MORS mode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" y="1436688"/>
            <a:ext cx="7849335" cy="4689475"/>
          </a:xfrm>
        </p:spPr>
      </p:pic>
    </p:spTree>
    <p:extLst>
      <p:ext uri="{BB962C8B-B14F-4D97-AF65-F5344CB8AC3E}">
        <p14:creationId xmlns:p14="http://schemas.microsoft.com/office/powerpoint/2010/main" val="113715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Organism selection for Microbiome body site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90" y="1436688"/>
            <a:ext cx="6779195" cy="4689475"/>
          </a:xfrm>
        </p:spPr>
      </p:pic>
    </p:spTree>
    <p:extLst>
      <p:ext uri="{BB962C8B-B14F-4D97-AF65-F5344CB8AC3E}">
        <p14:creationId xmlns:p14="http://schemas.microsoft.com/office/powerpoint/2010/main" val="9866598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 - &amp;quot;An Overview of SRI International&amp;#x0D;&amp;#x0A;We are a community of innovation&amp;quot;&quot;/&gt;&lt;property id=&quot;20307&quot; value=&quot;260&quot;/&gt;&lt;/object&gt;&lt;object type=&quot;3&quot; unique_id=&quot;10006&quot;&gt;&lt;property id=&quot;20148&quot; value=&quot;5&quot;/&gt;&lt;property id=&quot;20300&quot; value=&quot;Slide 3 - &amp;quot;A Period of Great Change…&amp;#x0D;&amp;#x0A;Tremendous opportunities for innovation&amp;quot;&quot;/&gt;&lt;property id=&quot;20307&quot; value=&quot;261&quot;/&gt;&lt;/object&gt;&lt;object type=&quot;3&quot; unique_id=&quot;10007&quot;&gt;&lt;property id=&quot;20148&quot; value=&quot;5&quot;/&gt;&lt;property id=&quot;20300&quot; value=&quot;Slide 4 - &amp;quot;… and the Challenges Are Increasing&amp;#x0D;&amp;#x0A;Keeping up with accelerating rates of change&amp;quot;&quot;/&gt;&lt;property id=&quot;20307&quot; value=&quot;262&quot;/&gt;&lt;/object&gt;&lt;object type=&quot;3&quot; unique_id=&quot;10008&quot;&gt;&lt;property id=&quot;20148&quot; value=&quot;5&quot;/&gt;&lt;property id=&quot;20300&quot; value=&quot;Slide 5 - &amp;quot;Essential Ingredients for Innovation &amp;#x0D;&amp;#x0A;SRI provides you with all three&amp;quot;&quot;/&gt;&lt;property id=&quot;20307&quot; value=&quot;263&quot;/&gt;&lt;/object&gt;&lt;object type=&quot;3&quot; unique_id=&quot;10009&quot;&gt;&lt;property id=&quot;20148&quot; value=&quot;5&quot;/&gt;&lt;property id=&quot;20300&quot; value=&quot;Slide 6 - &amp;quot;SRI International Profile&amp;#x0D;&amp;#x0A;&amp;quot;&quot;/&gt;&lt;property id=&quot;20307&quot; value=&quot;264&quot;/&gt;&lt;/object&gt;&lt;object type=&quot;3&quot; unique_id=&quot;10010&quot;&gt;&lt;property id=&quot;20148&quot; value=&quot;5&quot;/&gt;&lt;property id=&quot;20300&quot; value=&quot;Slide 7 - &amp;quot;Who We Are&amp;#x0D;&amp;#x0A;SRI is a world-leading independent R&amp;amp;D organization&amp;quot;&quot;/&gt;&lt;property id=&quot;20307&quot; value=&quot;265&quot;/&gt;&lt;/object&gt;&lt;object type=&quot;3&quot; unique_id=&quot;10011&quot;&gt;&lt;property id=&quot;20148&quot; value=&quot;5&quot;/&gt;&lt;property id=&quot;20300&quot; value=&quot;Slide 8 - &amp;quot;Our Mission &amp;#x0D;&amp;#x0A;Dedicated to client success and lasting value&amp;quot;&quot;/&gt;&lt;property id=&quot;20307&quot; value=&quot;266&quot;/&gt;&lt;/object&gt;&lt;object type=&quot;3&quot; unique_id=&quot;10012&quot;&gt;&lt;property id=&quot;20148&quot; value=&quot;5&quot;/&gt;&lt;property id=&quot;20300&quot; value=&quot;Slide 9 - &amp;quot;What We Do&amp;#x0D;&amp;#x0A;We create solutions that address your needs&amp;quot;&quot;/&gt;&lt;property id=&quot;20307&quot; value=&quot;267&quot;/&gt;&lt;/object&gt;&lt;object type=&quot;3&quot; unique_id=&quot;10013&quot;&gt;&lt;property id=&quot;20148&quot; value=&quot;5&quot;/&gt;&lt;property id=&quot;20300&quot; value=&quot;Slide 10 - &amp;quot;Our Focus Areas&amp;#x0D;&amp;#x0A;Multidisciplinary teams leverage core technology and research areas&amp;quot;&quot;/&gt;&lt;property id=&quot;20307&quot; value=&quot;268&quot;/&gt;&lt;/object&gt;&lt;object type=&quot;3&quot; unique_id=&quot;10014&quot;&gt;&lt;property id=&quot;20148&quot; value=&quot;5&quot;/&gt;&lt;property id=&quot;20300&quot; value=&quot;Slide 11 - &amp;quot;Clients throughout the World&amp;#x0D;&amp;#x0A;Providing value from Silicon Valley to our clients worldwide  &amp;quot;&quot;/&gt;&lt;property id=&quot;20307&quot; value=&quot;269&quot;/&gt;&lt;/object&gt;&lt;object type=&quot;3&quot; unique_id=&quot;10018&quot;&gt;&lt;property id=&quot;20148&quot; value=&quot;5&quot;/&gt;&lt;property id=&quot;20300&quot; value=&quot;Slide 15 - &amp;quot;SRI and Sarnoff Technology Spin-off Ventures&amp;#x0D;&amp;#x0A;Growth opportunities that bring innovations to market&amp;quot;&quot;/&gt;&lt;property id=&quot;20307&quot; value=&quot;273&quot;/&gt;&lt;/object&gt;&lt;object type=&quot;3&quot; unique_id=&quot;10019&quot;&gt;&lt;property id=&quot;20148&quot; value=&quot;5&quot;/&gt;&lt;property id=&quot;20300&quot; value=&quot;Slide 16 - &amp;quot;Senior Management Team&amp;#x0D;&amp;#x0A;Leaders of customer-centric teams&amp;quot;&quot;/&gt;&lt;property id=&quot;20307&quot; value=&quot;274&quot;/&gt;&lt;/object&gt;&lt;object type=&quot;3&quot; unique_id=&quot;10020&quot;&gt;&lt;property id=&quot;20148&quot; value=&quot;5&quot;/&gt;&lt;property id=&quot;20300&quot; value=&quot;Slide 17 - &amp;quot;Distinguished Innovations&amp;#x0D;&amp;#x0A;&amp;quot;&quot;/&gt;&lt;property id=&quot;20307&quot; value=&quot;275&quot;/&gt;&lt;/object&gt;&lt;object type=&quot;3&quot; unique_id=&quot;10021&quot;&gt;&lt;property id=&quot;20148&quot; value=&quot;5&quot;/&gt;&lt;property id=&quot;20300&quot; value=&quot;Slide 18 - &amp;quot;SRI Innovations Have Changed the World&amp;#x0D;&amp;#x0A;More than 60 years of contributions to government, industry, and society&amp;quot;&quot;/&gt;&lt;property id=&quot;20307&quot; value=&quot;276&quot;/&gt;&lt;/object&gt;&lt;object type=&quot;3&quot; unique_id=&quot;10022&quot;&gt;&lt;property id=&quot;20148&quot; value=&quot;5&quot;/&gt;&lt;property id=&quot;20300&quot; value=&quot;Slide 19 - &amp;quot;Computing&amp;#x0D;&amp;#x0A;SRI invented the foundations of personal computing&amp;quot;&quot;/&gt;&lt;property id=&quot;20307&quot; value=&quot;277&quot;/&gt;&lt;/object&gt;&lt;object type=&quot;3&quot; unique_id=&quot;10023&quot;&gt;&lt;property id=&quot;20148&quot; value=&quot;5&quot;/&gt;&lt;property id=&quot;20300&quot; value=&quot;Slide 20 - &amp;quot;Intelligent Robotics&amp;#x0D;&amp;#x0A;SRI has pioneered robotics for more than 40 years&amp;quot;&quot;/&gt;&lt;property id=&quot;20307&quot; value=&quot;278&quot;/&gt;&lt;/object&gt;&lt;object type=&quot;3&quot; unique_id=&quot;10024&quot;&gt;&lt;property id=&quot;20148&quot; value=&quot;5&quot;/&gt;&lt;property id=&quot;20300&quot; value=&quot;Slide 21 - &amp;quot;Internet and Networks&amp;#x0D;&amp;#x0A;SRI was there “before the beginning”&amp;quot;&quot;/&gt;&lt;property id=&quot;20307&quot; value=&quot;279&quot;/&gt;&lt;/object&gt;&lt;object type=&quot;3&quot; unique_id=&quot;10025&quot;&gt;&lt;property id=&quot;20148&quot; value=&quot;5&quot;/&gt;&lt;property id=&quot;20300&quot; value=&quot;Slide 22 - &amp;quot;Wireless Communications&amp;#x0D;&amp;#x0A;SRI made possible a new way to communicate&amp;quot;&quot;/&gt;&lt;property id=&quot;20307&quot; value=&quot;280&quot;/&gt;&lt;/object&gt;&lt;object type=&quot;3&quot; unique_id=&quot;10027&quot;&gt;&lt;property id=&quot;20148&quot; value=&quot;5&quot;/&gt;&lt;property id=&quot;20300&quot; value=&quot;Slide 23 - &amp;quot;National Defense&amp;#x0D;&amp;#x0A;SRI has helped our nation meet mission-critical needs for decades&amp;quot;&quot;/&gt;&lt;property id=&quot;20307&quot; value=&quot;282&quot;/&gt;&lt;/object&gt;&lt;object type=&quot;3&quot; unique_id=&quot;10028&quot;&gt;&lt;property id=&quot;20148&quot; value=&quot;5&quot;/&gt;&lt;property id=&quot;20300&quot; value=&quot;Slide 24 - &amp;quot;Penetrating Radars&amp;#x0D;&amp;#x0A;SRI technology pinpoints concealed items of interest &amp;quot;&quot;/&gt;&lt;property id=&quot;20307&quot; value=&quot;283&quot;/&gt;&lt;/object&gt;&lt;object type=&quot;3&quot; unique_id=&quot;10029&quot;&gt;&lt;property id=&quot;20148&quot; value=&quot;5&quot;/&gt;&lt;property id=&quot;20300&quot; value=&quot;Slide 25 - &amp;quot;Aerospace&amp;#x0D;&amp;#x0A;SRI innovations take flight&amp;quot;&quot;/&gt;&lt;property id=&quot;20307&quot; value=&quot;284&quot;/&gt;&lt;/object&gt;&lt;object type=&quot;3&quot; unique_id=&quot;10030&quot;&gt;&lt;property id=&quot;20148&quot; value=&quot;5&quot;/&gt;&lt;property id=&quot;20300&quot; value=&quot;Slide 26 - &amp;quot;Satellite Communications&amp;#x0D;&amp;#x0A;SRI designs, deploys, and operates complex systems &amp;quot;&quot;/&gt;&lt;property id=&quot;20307&quot; value=&quot;285&quot;/&gt;&lt;/object&gt;&lt;object type=&quot;3&quot; unique_id=&quot;10031&quot;&gt;&lt;property id=&quot;20148&quot; value=&quot;5&quot;/&gt;&lt;property id=&quot;20300&quot; value=&quot;Slide 27 - &amp;quot;Banking&amp;#x0D;&amp;#x0A;SRI revolutionized how money is moved and used&amp;quot;&quot;/&gt;&lt;property id=&quot;20307&quot; value=&quot;286&quot;/&gt;&lt;/object&gt;&lt;object type=&quot;3&quot; unique_id=&quot;10032&quot;&gt;&lt;property id=&quot;20148&quot; value=&quot;5&quot;/&gt;&lt;property id=&quot;20300&quot; value=&quot;Slide 28 - &amp;quot;Automation&amp;#x0D;&amp;#x0A;SRI technologies speed delivery of vital information&amp;quot;&quot;/&gt;&lt;property id=&quot;20307&quot; value=&quot;287&quot;/&gt;&lt;/object&gt;&lt;object type=&quot;3&quot; unique_id=&quot;10033&quot;&gt;&lt;property id=&quot;20148&quot; value=&quot;5&quot;/&gt;&lt;property id=&quot;20300&quot; value=&quot;Slide 29 - &amp;quot;Natural Language Speech Recognition&amp;#x0D;&amp;#x0A;SRI innovations give voice to customer transactions &amp;quot;&quot;/&gt;&lt;property id=&quot;20307&quot; value=&quot;288&quot;/&gt;&lt;/object&gt;&lt;object type=&quot;3&quot; unique_id=&quot;10034&quot;&gt;&lt;property id=&quot;20148&quot; value=&quot;5&quot;/&gt;&lt;property id=&quot;20300&quot; value=&quot;Slide 30 - &amp;quot;Energy and Environment&amp;#x0D;&amp;#x0A;SRI is developing and licensing technologies for a sustainable future&amp;quot;&quot;/&gt;&lt;property id=&quot;20307&quot; value=&quot;289&quot;/&gt;&lt;/object&gt;&lt;object type=&quot;3&quot; unique_id=&quot;10035&quot;&gt;&lt;property id=&quot;20148&quot; value=&quot;5&quot;/&gt;&lt;property id=&quot;20300&quot; value=&quot;Slide 31 - &amp;quot;Artificial Muscle&amp;#x0D;&amp;#x0A;“Shape-shifting plastics” offer advanced automation, power generation&amp;quot;&quot;/&gt;&lt;property id=&quot;20307&quot; value=&quot;290&quot;/&gt;&lt;/object&gt;&lt;object type=&quot;3&quot; unique_id=&quot;10036&quot;&gt;&lt;property id=&quot;20148&quot; value=&quot;5&quot;/&gt;&lt;property id=&quot;20300&quot; value=&quot;Slide 32 - &amp;quot;Drug Discovery&amp;#x0D;&amp;#x0A;SRI helps save lives through new drugs for cancer and infectious disease&amp;quot;&quot;/&gt;&lt;property id=&quot;20307&quot; value=&quot;291&quot;/&gt;&lt;/object&gt;&lt;object type=&quot;3&quot; unique_id=&quot;10037&quot;&gt;&lt;property id=&quot;20148&quot; value=&quot;5&quot;/&gt;&lt;property id=&quot;20300&quot; value=&quot;Slide 33 - &amp;quot;Medical Systems&amp;#x0D;&amp;#x0A;SRI innovations help patients recover faster, with fewer complications&amp;quot;&quot;/&gt;&lt;property id=&quot;20307&quot; value=&quot;292&quot;/&gt;&lt;/object&gt;&lt;object type=&quot;3&quot; unique_id=&quot;10038&quot;&gt;&lt;property id=&quot;20148&quot; value=&quot;5&quot;/&gt;&lt;property id=&quot;20300&quot; value=&quot;Slide 34 - &amp;quot;Education&amp;#x0D;&amp;#x0A;SRI helps improve how teachers teach and students learn&amp;quot;&quot;/&gt;&lt;property id=&quot;20307&quot; value=&quot;293&quot;/&gt;&lt;/object&gt;&lt;object type=&quot;3&quot; unique_id=&quot;10039&quot;&gt;&lt;property id=&quot;20148&quot; value=&quot;5&quot;/&gt;&lt;property id=&quot;20300&quot; value=&quot;Slide 35 - &amp;quot;Economic Development&amp;#x0D;&amp;#x0A;SRI helps enhance competitiveness around the globe&amp;quot;&quot;/&gt;&lt;property id=&quot;20307&quot; value=&quot;294&quot;/&gt;&lt;/object&gt;&lt;object type=&quot;3&quot; unique_id=&quot;10040&quot;&gt;&lt;property id=&quot;20148&quot; value=&quot;5&quot;/&gt;&lt;property id=&quot;20300&quot; value=&quot;Slide 36 - &amp;quot;Tourism&amp;#x0D;&amp;#x0A;SRI puts new destinations on the map&amp;quot;&quot;/&gt;&lt;property id=&quot;20307&quot; value=&quot;295&quot;/&gt;&lt;/object&gt;&lt;object type=&quot;3&quot; unique_id=&quot;10041&quot;&gt;&lt;property id=&quot;20148&quot; value=&quot;5&quot;/&gt;&lt;property id=&quot;20300&quot; value=&quot;Slide 37 - &amp;quot;Entertainment &amp;#x0D;&amp;#x0A;SRI and Sarnoff have changed how we see movies and television&amp;quot;&quot;/&gt;&lt;property id=&quot;20307&quot; value=&quot;296&quot;/&gt;&lt;/object&gt;&lt;object type=&quot;3&quot; unique_id=&quot;10042&quot;&gt;&lt;property id=&quot;20148&quot; value=&quot;5&quot;/&gt;&lt;property id=&quot;20300&quot; value=&quot;Slide 38 - &amp;quot;Capabilities Matched to Market Needs&amp;quot;&quot;/&gt;&lt;property id=&quot;20307&quot; value=&quot;297&quot;/&gt;&lt;/object&gt;&lt;object type=&quot;3&quot; unique_id=&quot;10043&quot;&gt;&lt;property id=&quot;20148&quot; value=&quot;5&quot;/&gt;&lt;property id=&quot;20300&quot; value=&quot;Slide 39 - &amp;quot;Deep Technical Capabilities &amp;#x0D;&amp;#x0A;SRI applies interdisciplinary skills to provide solutions to your needs&amp;quot;&quot;/&gt;&lt;property id=&quot;20307&quot; value=&quot;298&quot;/&gt;&lt;/object&gt;&lt;object type=&quot;3&quot; unique_id=&quot;10044&quot;&gt;&lt;property id=&quot;20148&quot; value=&quot;5&quot;/&gt;&lt;property id=&quot;20300&quot; value=&quot;Slide 40 - &amp;quot;Information and Computing &amp;#x0D;&amp;#x0A;Pioneering next-generation, disruptive technologies&amp;quot;&quot;/&gt;&lt;property id=&quot;20307&quot; value=&quot;299&quot;/&gt;&lt;/object&gt;&lt;object type=&quot;3&quot; unique_id=&quot;10045&quot;&gt;&lt;property id=&quot;20148&quot; value=&quot;5&quot;/&gt;&lt;property id=&quot;20300&quot; value=&quot;Slide 41 - &amp;quot;Networks and Communication&amp;#x0D;&amp;#x0A;Operationally effective systems for government and commercial clients&amp;quot;&quot;/&gt;&lt;property id=&quot;20307&quot; value=&quot;300&quot;/&gt;&lt;/object&gt;&lt;object type=&quot;3&quot; unique_id=&quot;10046&quot;&gt;&lt;property id=&quot;20148&quot; value=&quot;5&quot;/&gt;&lt;property id=&quot;20300&quot; value=&quot;Slide 42 - &amp;quot;Automation and Robotics&amp;#x0D;&amp;#x0A;From the world’s first reasoning robot to the latest advances&amp;quot;&quot;/&gt;&lt;property id=&quot;20307&quot; value=&quot;301&quot;/&gt;&lt;/object&gt;&lt;object type=&quot;3&quot; unique_id=&quot;10047&quot;&gt;&lt;property id=&quot;20148&quot; value=&quot;5&quot;/&gt;&lt;property id=&quot;20300&quot; value=&quot;Slide 43 - &amp;quot;Intelligence Systems &amp;#x0D;&amp;#x0A;From field support to end-to-end, secure information management systems&amp;quot;&quot;/&gt;&lt;property id=&quot;20307&quot; value=&quot;302&quot;/&gt;&lt;/object&gt;&lt;object type=&quot;3&quot; unique_id=&quot;10048&quot;&gt;&lt;property id=&quot;20148&quot; value=&quot;5&quot;/&gt;&lt;property id=&quot;20300&quot; value=&quot;Slide 44 - &amp;quot;Data Collection and Measurement&amp;#x0D;&amp;#x0A;State-of-the-art sensing and information processing&amp;quot;&quot;/&gt;&lt;property id=&quot;20307&quot; value=&quot;303&quot;/&gt;&lt;/object&gt;&lt;object type=&quot;3&quot; unique_id=&quot;10049&quot;&gt;&lt;property id=&quot;20148&quot; value=&quot;5&quot;/&gt;&lt;property id=&quot;20300&quot; value=&quot;Slide 45 - &amp;quot;Homeland Security &amp;#x0D;&amp;#x0A;SRI contributes to our nation’s preparedness&amp;quot;&quot;/&gt;&lt;property id=&quot;20307&quot; value=&quot;304&quot;/&gt;&lt;/object&gt;&lt;object type=&quot;3&quot; unique_id=&quot;10050&quot;&gt;&lt;property id=&quot;20148&quot; value=&quot;5&quot;/&gt;&lt;property id=&quot;20300&quot; value=&quot;Slide 46 - &amp;quot;Automotive&amp;#x0D;&amp;#x0A;Improving safety, comfort, cost, and environmental impact&amp;quot;&quot;/&gt;&lt;property id=&quot;20307&quot; value=&quot;305&quot;/&gt;&lt;/object&gt;&lt;object type=&quot;3&quot; unique_id=&quot;10051&quot;&gt;&lt;property id=&quot;20148&quot; value=&quot;5&quot;/&gt;&lt;property id=&quot;20300&quot; value=&quot;Slide 47 - &amp;quot;Energy and Environment&amp;#x0D;&amp;#x0A;From basic research to pilot tests and commercialization&amp;quot;&quot;/&gt;&lt;property id=&quot;20307&quot; value=&quot;306&quot;/&gt;&lt;/object&gt;&lt;object type=&quot;3&quot; unique_id=&quot;10052&quot;&gt;&lt;property id=&quot;20148&quot; value=&quot;5&quot;/&gt;&lt;property id=&quot;20300&quot; value=&quot;Slide 48 - &amp;quot;Marine Science and Technology&amp;#x0D;&amp;#x0A;Taking SRI’s capabilities to the water&amp;quot;&quot;/&gt;&lt;property id=&quot;20307&quot; value=&quot;307&quot;/&gt;&lt;/object&gt;&lt;object type=&quot;3&quot; unique_id=&quot;10053&quot;&gt;&lt;property id=&quot;20148&quot; value=&quot;5&quot;/&gt;&lt;property id=&quot;20300&quot; value=&quot;Slide 49 - &amp;quot;Advanced Materials and Structures&amp;#x0D;&amp;#x0A;From basic research to pilot tests and commercialization&amp;quot;&quot;/&gt;&lt;property id=&quot;20307&quot; value=&quot;308&quot;/&gt;&lt;/object&gt;&lt;object type=&quot;3&quot; unique_id=&quot;10054&quot;&gt;&lt;property id=&quot;20148&quot; value=&quot;5&quot;/&gt;&lt;property id=&quot;20300&quot; value=&quot;Slide 50 - &amp;quot;Medical and Surgical Devices&amp;#x0D;&amp;#x0A;Advancing new ideas from initial design to working prototype&amp;quot;&quot;/&gt;&lt;property id=&quot;20307&quot; value=&quot;309&quot;/&gt;&lt;/object&gt;&lt;object type=&quot;3&quot; unique_id=&quot;10055&quot;&gt;&lt;property id=&quot;20148&quot; value=&quot;5&quot;/&gt;&lt;property id=&quot;20300&quot; value=&quot;Slide 51 - &amp;quot;Computational Biology&amp;#x0D;&amp;#x0A;Opportunities for drug discovery, agriculture, and biotech&amp;quot;&quot;/&gt;&lt;property id=&quot;20307&quot; value=&quot;310&quot;/&gt;&lt;/object&gt;&lt;object type=&quot;3&quot; unique_id=&quot;10056&quot;&gt;&lt;property id=&quot;20148&quot; value=&quot;5&quot;/&gt;&lt;property id=&quot;20300&quot; value=&quot;Slide 52 - &amp;quot;Biosciences &amp;#x0D;&amp;#x0A;Complete drug discovery and preclinical development services&amp;quot;&quot;/&gt;&lt;property id=&quot;20307&quot; value=&quot;311&quot;/&gt;&lt;/object&gt;&lt;object type=&quot;3&quot; unique_id=&quot;10057&quot;&gt;&lt;property id=&quot;20148&quot; value=&quot;5&quot;/&gt;&lt;property id=&quot;20300&quot; value=&quot;Slide 53 - &amp;quot;Product Development&amp;#x0D;&amp;#x0A;From technology concepts to working product prototypes&amp;quot;&quot;/&gt;&lt;property id=&quot;20307&quot; value=&quot;312&quot;/&gt;&lt;/object&gt;&lt;object type=&quot;3&quot; unique_id=&quot;10058&quot;&gt;&lt;property id=&quot;20148&quot; value=&quot;5&quot;/&gt;&lt;property id=&quot;20300&quot; value=&quot;Slide 54 - &amp;quot;Public Policy&amp;#x0D;&amp;#x0A;Addressing challenges caused by technological, social, and economic change&amp;quot;&quot;/&gt;&lt;property id=&quot;20307&quot; value=&quot;313&quot;/&gt;&lt;/object&gt;&lt;object type=&quot;3&quot; unique_id=&quot;10059&quot;&gt;&lt;property id=&quot;20148&quot; value=&quot;5&quot;/&gt;&lt;property id=&quot;20300&quot; value=&quot;Slide 55 - &amp;quot;Sarnoff Corporation, an SRI Subsidiary &amp;#x0D;&amp;#x0A;Complementary capabilities to meet client needs&amp;quot;&quot;/&gt;&lt;property id=&quot;20307&quot; value=&quot;314&quot;/&gt;&lt;/object&gt;&lt;object type=&quot;3&quot; unique_id=&quot;10060&quot;&gt;&lt;property id=&quot;20148&quot; value=&quot;5&quot;/&gt;&lt;property id=&quot;20300&quot; value=&quot;Slide 56 - &amp;quot;SRI’s Value Creation Process™&amp;quot;&quot;/&gt;&lt;property id=&quot;20307&quot; value=&quot;315&quot;/&gt;&lt;/object&gt;&lt;object type=&quot;3&quot; unique_id=&quot;10061&quot;&gt;&lt;property id=&quot;20148&quot; value=&quot;5&quot;/&gt;&lt;property id=&quot;20300&quot; value=&quot;Slide 57 - &amp;quot;The Innovation Life Cycle&amp;#x0D;&amp;#x0A;Creation and delivery of new products and services in the marketplace&amp;quot;&quot;/&gt;&lt;property id=&quot;20307&quot; value=&quot;316&quot;/&gt;&lt;/object&gt;&lt;object type=&quot;3&quot; unique_id=&quot;10062&quot;&gt;&lt;property id=&quot;20148&quot; value=&quot;5&quot;/&gt;&lt;property id=&quot;20300&quot; value=&quot;Slide 58 - &amp;quot;SRI’s Process for Creating Customer Value&amp;#x0D;&amp;#x0A;Rigorously applying SRI’s Five Disciplines of Innovation™&amp;quot;&quot;/&gt;&lt;property id=&quot;20307&quot; value=&quot;317&quot;/&gt;&lt;/object&gt;&lt;object type=&quot;3&quot; unique_id=&quot;10063&quot;&gt;&lt;property id=&quot;20148&quot; value=&quot;5&quot;/&gt;&lt;property id=&quot;20300&quot; value=&quot;Slide 59 - &amp;quot;SRI’s “NABC” Approach&amp;#x0D;&amp;#x0A;Used to develop a quantitative value proposition—the first step in value creation&amp;quot;&quot;/&gt;&lt;property id=&quot;20307&quot; value=&quot;318&quot;/&gt;&lt;/object&gt;&lt;object type=&quot;3&quot; unique_id=&quot;10064&quot;&gt;&lt;property id=&quot;20148&quot; value=&quot;5&quot;/&gt;&lt;property id=&quot;20300&quot; value=&quot;Slide 60 - &amp;quot;SRI’s Model &amp;#x0D;&amp;#x0A;We have a vested interest in your success&amp;quot;&quot;/&gt;&lt;property id=&quot;20307&quot; value=&quot;319&quot;/&gt;&lt;/object&gt;&lt;object type=&quot;3&quot; unique_id=&quot;10065&quot;&gt;&lt;property id=&quot;20148&quot; value=&quot;5&quot;/&gt;&lt;property id=&quot;20300&quot; value=&quot;Slide 61 - &amp;quot;SRI’s Process for Creating New Ventures&amp;#x0D;&amp;#x0A;Disciplined and milestone-based&amp;quot;&quot;/&gt;&lt;property id=&quot;20307&quot; value=&quot;320&quot;/&gt;&lt;/object&gt;&lt;object type=&quot;3&quot; unique_id=&quot;10066&quot;&gt;&lt;property id=&quot;20148&quot; value=&quot;5&quot;/&gt;&lt;property id=&quot;20300&quot; value=&quot;Slide 62 - &amp;quot;Innovation Partnership Programs&amp;quot;&quot;/&gt;&lt;property id=&quot;20307&quot; value=&quot;321&quot;/&gt;&lt;/object&gt;&lt;object type=&quot;3&quot; unique_id=&quot;10067&quot;&gt;&lt;property id=&quot;20148&quot; value=&quot;5&quot;/&gt;&lt;property id=&quot;20300&quot; value=&quot;Slide 63 - &amp;quot;SRI Innovation Partnership Programs&amp;#x0D;&amp;#x0A;Helping organizations turn ideas into high-value products and services&amp;quot;&quot;/&gt;&lt;property id=&quot;20307&quot; value=&quot;322&quot;/&gt;&lt;/object&gt;&lt;object type=&quot;3&quot; unique_id=&quot;10068&quot;&gt;&lt;property id=&quot;20148&quot; value=&quot;5&quot;/&gt;&lt;property id=&quot;20300&quot; value=&quot;Slide 64 - &amp;quot;SRI Five Disciplines of Innovation™ Program&amp;#x0D;&amp;#x0A;For an organizational culture that consistently provides compelling va&quot;/&gt;&lt;property id=&quot;20307&quot; value=&quot;323&quot;/&gt;&lt;/object&gt;&lt;object type=&quot;3&quot; unique_id=&quot;10069&quot;&gt;&lt;property id=&quot;20148&quot; value=&quot;5&quot;/&gt;&lt;property id=&quot;20300&quot; value=&quot;Slide 65 - &amp;quot;Technology for Innovative Products Workshop &amp;#x0D;&amp;#x0A;New products and services for growth&amp;quot;&quot;/&gt;&lt;property id=&quot;20307&quot; value=&quot;324&quot;/&gt;&lt;/object&gt;&lt;object type=&quot;3&quot; unique_id=&quot;10070&quot;&gt;&lt;property id=&quot;20148&quot; value=&quot;5&quot;/&gt;&lt;property id=&quot;20300&quot; value=&quot;Slide 66 - &amp;quot;Ways We Can Work Together&amp;#x0D;&amp;#x0A;Flexible working arrangements to meet your needs&amp;quot;&quot;/&gt;&lt;property id=&quot;20307&quot; value=&quot;325&quot;/&gt;&lt;/object&gt;&lt;object type=&quot;3&quot; unique_id=&quot;10072&quot;&gt;&lt;property id=&quot;20148&quot; value=&quot;5&quot;/&gt;&lt;property id=&quot;20300&quot; value=&quot;Slide 67&quot;/&gt;&lt;property id=&quot;20307&quot; value=&quot;258&quot;/&gt;&lt;/object&gt;&lt;object type=&quot;3&quot; unique_id=&quot;98176&quot;&gt;&lt;property id=&quot;20148&quot; value=&quot;5&quot;/&gt;&lt;property id=&quot;20300&quot; value=&quot;Slide 12 - &amp;quot;Representative Clients and Partners&amp;#x0D;&amp;#x0A;SRI delivers innovation to governments&amp;quot;&quot;/&gt;&lt;property id=&quot;20307&quot; value=&quot;326&quot;/&gt;&lt;/object&gt;&lt;object type=&quot;3&quot; unique_id=&quot;98177&quot;&gt;&lt;property id=&quot;20148&quot; value=&quot;5&quot;/&gt;&lt;property id=&quot;20300&quot; value=&quot;Slide 13 - &amp;quot;Representative Clients and Partners&amp;#x0D;&amp;#x0A;SRI delivers innovation to established and start-up businesses&amp;quot;&quot;/&gt;&lt;property id=&quot;20307&quot; value=&quot;327&quot;/&gt;&lt;/object&gt;&lt;object type=&quot;3&quot; unique_id=&quot;98178&quot;&gt;&lt;property id=&quot;20148&quot; value=&quot;5&quot;/&gt;&lt;property id=&quot;20300&quot; value=&quot;Slide 14 - &amp;quot;Representative Clients and Partners&amp;#x0D;&amp;#x0A;SRI delivers innovation to foundations and industry&amp;quot;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5">
      <a:dk1>
        <a:srgbClr val="4E4E4E"/>
      </a:dk1>
      <a:lt1>
        <a:srgbClr val="FFFFFF"/>
      </a:lt1>
      <a:dk2>
        <a:srgbClr val="4E4E4E"/>
      </a:dk2>
      <a:lt2>
        <a:srgbClr val="FFFFFF"/>
      </a:lt2>
      <a:accent1>
        <a:srgbClr val="0070C0"/>
      </a:accent1>
      <a:accent2>
        <a:srgbClr val="8C92BB"/>
      </a:accent2>
      <a:accent3>
        <a:srgbClr val="CF7646"/>
      </a:accent3>
      <a:accent4>
        <a:srgbClr val="E8A333"/>
      </a:accent4>
      <a:accent5>
        <a:srgbClr val="7030A0"/>
      </a:accent5>
      <a:accent6>
        <a:srgbClr val="2D2D8A"/>
      </a:accent6>
      <a:hlink>
        <a:srgbClr val="00408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55946</TotalTime>
  <Words>767</Words>
  <Application>Microsoft Office PowerPoint</Application>
  <PresentationFormat>On-screen Show (4:3)</PresentationFormat>
  <Paragraphs>121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Mangal</vt:lpstr>
      <vt:lpstr>Wingdings</vt:lpstr>
      <vt:lpstr>Office Theme</vt:lpstr>
      <vt:lpstr>PowerPoint Presentation</vt:lpstr>
      <vt:lpstr>Overview</vt:lpstr>
      <vt:lpstr>Metabolic Route Search Software: RouteSearch</vt:lpstr>
      <vt:lpstr>Atom Mapping: Our Approach</vt:lpstr>
      <vt:lpstr>MORS – Multi Organism RouteSearch</vt:lpstr>
      <vt:lpstr>Efficient Reaction Sets over BioCyc</vt:lpstr>
      <vt:lpstr>Other Pre-computed Data</vt:lpstr>
      <vt:lpstr>MORS mode</vt:lpstr>
      <vt:lpstr>Organism selection for Microbiome body site</vt:lpstr>
      <vt:lpstr>Set of Compounds as SmartTable</vt:lpstr>
      <vt:lpstr>Example: L-tryptophan Indoxyl sulfate </vt:lpstr>
      <vt:lpstr>Example: Organism Table 1</vt:lpstr>
      <vt:lpstr>Example: L-carnitine  TMAO</vt:lpstr>
      <vt:lpstr>Example: L-carnitine  TMAO    2nd route</vt:lpstr>
      <vt:lpstr>Example: Autoinducer degradation</vt:lpstr>
      <vt:lpstr>Example: Autoinducer degradation. Results</vt:lpstr>
      <vt:lpstr>Example: Autoinducer degradation. Results 2</vt:lpstr>
      <vt:lpstr>Acknowledgements</vt:lpstr>
    </vt:vector>
  </TitlesOfParts>
  <Company>SRI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 International</dc:creator>
  <cp:lastModifiedBy>Wai Kit Ong</cp:lastModifiedBy>
  <cp:revision>1118</cp:revision>
  <cp:lastPrinted>2010-12-10T21:21:47Z</cp:lastPrinted>
  <dcterms:created xsi:type="dcterms:W3CDTF">2010-12-20T17:54:08Z</dcterms:created>
  <dcterms:modified xsi:type="dcterms:W3CDTF">2018-02-16T20:01:06Z</dcterms:modified>
</cp:coreProperties>
</file>